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bm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48" r:id="rId3"/>
    <p:sldId id="299" r:id="rId4"/>
    <p:sldId id="450" r:id="rId5"/>
    <p:sldId id="451" r:id="rId6"/>
    <p:sldId id="453" r:id="rId7"/>
    <p:sldId id="454" r:id="rId8"/>
    <p:sldId id="452" r:id="rId9"/>
    <p:sldId id="455" r:id="rId10"/>
    <p:sldId id="457" r:id="rId11"/>
    <p:sldId id="463" r:id="rId12"/>
    <p:sldId id="456" r:id="rId13"/>
    <p:sldId id="471" r:id="rId14"/>
    <p:sldId id="588" r:id="rId15"/>
    <p:sldId id="582" r:id="rId16"/>
    <p:sldId id="474" r:id="rId17"/>
    <p:sldId id="461" r:id="rId18"/>
    <p:sldId id="467" r:id="rId19"/>
    <p:sldId id="480" r:id="rId20"/>
    <p:sldId id="464" r:id="rId21"/>
    <p:sldId id="486" r:id="rId22"/>
    <p:sldId id="487" r:id="rId23"/>
    <p:sldId id="504" r:id="rId24"/>
    <p:sldId id="505" r:id="rId25"/>
    <p:sldId id="506" r:id="rId26"/>
    <p:sldId id="507" r:id="rId27"/>
    <p:sldId id="488" r:id="rId28"/>
    <p:sldId id="489" r:id="rId29"/>
    <p:sldId id="580" r:id="rId30"/>
    <p:sldId id="581" r:id="rId31"/>
    <p:sldId id="490" r:id="rId32"/>
    <p:sldId id="498" r:id="rId33"/>
    <p:sldId id="508" r:id="rId34"/>
    <p:sldId id="515" r:id="rId35"/>
    <p:sldId id="491" r:id="rId36"/>
    <p:sldId id="492" r:id="rId37"/>
    <p:sldId id="493" r:id="rId38"/>
    <p:sldId id="494" r:id="rId39"/>
    <p:sldId id="495" r:id="rId40"/>
    <p:sldId id="496" r:id="rId41"/>
    <p:sldId id="500" r:id="rId42"/>
    <p:sldId id="501" r:id="rId43"/>
    <p:sldId id="513" r:id="rId44"/>
    <p:sldId id="512" r:id="rId45"/>
    <p:sldId id="502" r:id="rId46"/>
    <p:sldId id="509" r:id="rId47"/>
    <p:sldId id="497" r:id="rId48"/>
    <p:sldId id="516" r:id="rId49"/>
    <p:sldId id="583" r:id="rId50"/>
    <p:sldId id="518" r:id="rId51"/>
    <p:sldId id="458" r:id="rId52"/>
    <p:sldId id="590" r:id="rId53"/>
    <p:sldId id="460" r:id="rId54"/>
    <p:sldId id="514" r:id="rId55"/>
    <p:sldId id="522" r:id="rId56"/>
    <p:sldId id="465" r:id="rId57"/>
    <p:sldId id="524" r:id="rId58"/>
    <p:sldId id="525" r:id="rId59"/>
    <p:sldId id="468" r:id="rId60"/>
    <p:sldId id="469" r:id="rId61"/>
    <p:sldId id="523" r:id="rId62"/>
    <p:sldId id="472" r:id="rId63"/>
    <p:sldId id="466" r:id="rId64"/>
    <p:sldId id="475" r:id="rId65"/>
    <p:sldId id="476" r:id="rId66"/>
    <p:sldId id="477" r:id="rId67"/>
    <p:sldId id="478" r:id="rId68"/>
    <p:sldId id="479" r:id="rId69"/>
    <p:sldId id="526" r:id="rId70"/>
    <p:sldId id="449" r:id="rId71"/>
    <p:sldId id="533" r:id="rId72"/>
    <p:sldId id="528" r:id="rId73"/>
    <p:sldId id="529" r:id="rId74"/>
    <p:sldId id="530" r:id="rId75"/>
    <p:sldId id="531" r:id="rId76"/>
    <p:sldId id="532" r:id="rId77"/>
    <p:sldId id="534" r:id="rId78"/>
    <p:sldId id="535" r:id="rId79"/>
    <p:sldId id="511" r:id="rId80"/>
    <p:sldId id="589" r:id="rId81"/>
    <p:sldId id="541" r:id="rId82"/>
    <p:sldId id="542" r:id="rId83"/>
    <p:sldId id="543" r:id="rId84"/>
    <p:sldId id="544" r:id="rId85"/>
    <p:sldId id="540" r:id="rId86"/>
    <p:sldId id="527" r:id="rId87"/>
    <p:sldId id="537" r:id="rId88"/>
    <p:sldId id="538" r:id="rId89"/>
    <p:sldId id="539" r:id="rId90"/>
    <p:sldId id="552" r:id="rId91"/>
    <p:sldId id="553" r:id="rId92"/>
    <p:sldId id="536" r:id="rId93"/>
    <p:sldId id="561" r:id="rId94"/>
    <p:sldId id="438" r:id="rId95"/>
    <p:sldId id="575" r:id="rId96"/>
    <p:sldId id="576" r:id="rId97"/>
    <p:sldId id="579" r:id="rId98"/>
    <p:sldId id="577" r:id="rId99"/>
    <p:sldId id="578" r:id="rId100"/>
    <p:sldId id="556" r:id="rId101"/>
    <p:sldId id="557" r:id="rId102"/>
    <p:sldId id="558" r:id="rId103"/>
    <p:sldId id="559" r:id="rId104"/>
    <p:sldId id="560" r:id="rId105"/>
    <p:sldId id="562" r:id="rId106"/>
    <p:sldId id="564" r:id="rId107"/>
    <p:sldId id="565" r:id="rId108"/>
    <p:sldId id="568" r:id="rId109"/>
    <p:sldId id="566" r:id="rId110"/>
    <p:sldId id="570" r:id="rId111"/>
    <p:sldId id="585" r:id="rId112"/>
    <p:sldId id="586" r:id="rId113"/>
    <p:sldId id="587" r:id="rId114"/>
    <p:sldId id="584" r:id="rId115"/>
    <p:sldId id="545" r:id="rId116"/>
    <p:sldId id="546" r:id="rId117"/>
    <p:sldId id="547" r:id="rId118"/>
    <p:sldId id="548" r:id="rId119"/>
    <p:sldId id="549" r:id="rId120"/>
    <p:sldId id="550" r:id="rId121"/>
    <p:sldId id="555" r:id="rId122"/>
    <p:sldId id="519" r:id="rId123"/>
    <p:sldId id="520" r:id="rId124"/>
    <p:sldId id="554" r:id="rId125"/>
    <p:sldId id="308" r:id="rId12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3"/>
    <p:restoredTop sz="94637"/>
  </p:normalViewPr>
  <p:slideViewPr>
    <p:cSldViewPr snapToGrid="0" snapToObjects="1">
      <p:cViewPr varScale="1">
        <p:scale>
          <a:sx n="142" d="100"/>
          <a:sy n="142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19.09.2021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architecture#cite_note-DSA2-1" TargetMode="External"/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oftware_architecture" TargetMode="External"/><Relationship Id="rId4" Type="http://schemas.openxmlformats.org/officeDocument/2006/relationships/hyperlink" Target="https://en.wikipedia.org/wiki/Architectur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uszdyminski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euszdyminski/architecture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tf.org/standard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bm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4%2B1_architectural_view_mode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4model.com/" TargetMode="External"/><Relationship Id="rId2" Type="http://schemas.openxmlformats.org/officeDocument/2006/relationships/hyperlink" Target="https://github.com/tobiashochguertel/c4-draw.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2-rSnhpw0g" TargetMode="External"/><Relationship Id="rId5" Type="http://schemas.openxmlformats.org/officeDocument/2006/relationships/hyperlink" Target="https://github.com/kgrzybek/modular-monolith-with-ddd#30-c4-model" TargetMode="External"/><Relationship Id="rId4" Type="http://schemas.openxmlformats.org/officeDocument/2006/relationships/hyperlink" Target="https://marketplace.visualstudio.com/items?itemName=systemticks.c4-dsl-extension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plicity" TargetMode="External"/><Relationship Id="rId2" Type="http://schemas.openxmlformats.org/officeDocument/2006/relationships/hyperlink" Target="https://en.wikipedia.org/wiki/U.S._Nav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esign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04616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9479836" cy="3204134"/>
          </a:xfrm>
        </p:spPr>
        <p:txBody>
          <a:bodyPr anchor="b">
            <a:normAutofit/>
          </a:bodyPr>
          <a:lstStyle/>
          <a:p>
            <a:pPr algn="l"/>
            <a:r>
              <a:rPr lang="en-GB" i="1" dirty="0"/>
              <a:t>Software Architecture - Principles and Practices</a:t>
            </a:r>
            <a:br>
              <a:rPr lang="en-GB" i="1" dirty="0"/>
            </a:br>
            <a:r>
              <a:rPr lang="en-GB" i="1" dirty="0"/>
              <a:t>Part 1</a:t>
            </a:r>
            <a:endParaRPr lang="pl-PL" sz="96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169" y="472019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Think about architecture challenge which you would like to discuss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it down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down requirements/context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Functional requirements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Non-functional requirements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Constraints?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Time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Budget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Technology/Tools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Organisational/People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Send it to me  - mail/zoom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7202B3C-1DF4-ED4C-BE20-65B2C5F6A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799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Event Storming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C06AE-7D28-DC48-91C4-606A79F64931}"/>
              </a:ext>
            </a:extLst>
          </p:cNvPr>
          <p:cNvSpPr txBox="1"/>
          <p:nvPr/>
        </p:nvSpPr>
        <p:spPr>
          <a:xfrm>
            <a:off x="1806498" y="6289288"/>
            <a:ext cx="504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ucgosu.pl</a:t>
            </a:r>
            <a:r>
              <a:rPr lang="en-GB" dirty="0"/>
              <a:t>/2019/04/event-storming/</a:t>
            </a:r>
          </a:p>
        </p:txBody>
      </p:sp>
    </p:spTree>
    <p:extLst>
      <p:ext uri="{BB962C8B-B14F-4D97-AF65-F5344CB8AC3E}">
        <p14:creationId xmlns:p14="http://schemas.microsoft.com/office/powerpoint/2010/main" val="3753471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Invite people for the workshop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Provide the place and equipment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Endless walls, whiteboards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Stickers, Markers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Model a whole business line with Domain Events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  <a:ea typeface="Roboto" panose="02000000000000000000" pitchFamily="2" charset="0"/>
              </a:rPr>
              <a:t>Event </a:t>
            </a:r>
            <a:r>
              <a:rPr lang="pl-PL" dirty="0" err="1">
                <a:solidFill>
                  <a:schemeClr val="bg2"/>
                </a:solidFill>
                <a:ea typeface="Roboto" panose="02000000000000000000" pitchFamily="2" charset="0"/>
              </a:rPr>
              <a:t>Storming</a:t>
            </a:r>
            <a:r>
              <a:rPr lang="pl-PL" dirty="0">
                <a:solidFill>
                  <a:schemeClr val="bg2"/>
                </a:solidFill>
                <a:ea typeface="Roboto" panose="02000000000000000000" pitchFamily="2" charset="0"/>
              </a:rPr>
              <a:t> – </a:t>
            </a:r>
            <a:r>
              <a:rPr lang="en-GB" dirty="0">
                <a:solidFill>
                  <a:schemeClr val="bg2"/>
                </a:solidFill>
              </a:rPr>
              <a:t>Mechanics of the workshop </a:t>
            </a:r>
            <a:endParaRPr lang="pl-PL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98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Who’s invited?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E3B13B-493E-9742-B99B-560C25D5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90" y="643466"/>
            <a:ext cx="5067552" cy="5568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613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Place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0C93058-D2DF-D34B-8000-19A1B403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31" y="643466"/>
            <a:ext cx="6069470" cy="5568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37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it look like?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9640988-1D00-084D-8D82-19559A67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73329"/>
            <a:ext cx="6780700" cy="3509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8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9640988-1D00-084D-8D82-19559A67F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799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2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E88B50D-B142-1348-9E8F-35D51351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72" y="751839"/>
            <a:ext cx="5102026" cy="513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166842"/>
            <a:ext cx="42700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Business fact</a:t>
            </a:r>
          </a:p>
          <a:p>
            <a:r>
              <a:rPr lang="en-GB" sz="3600" dirty="0"/>
              <a:t>Passive form </a:t>
            </a:r>
          </a:p>
          <a:p>
            <a:endParaRPr lang="en-GB" sz="3600" dirty="0"/>
          </a:p>
          <a:p>
            <a:r>
              <a:rPr lang="en-GB" sz="3600" dirty="0"/>
              <a:t>Examples: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Product is chosen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Money transferred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Email sent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301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39067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Actors’ or systems’ action</a:t>
            </a:r>
          </a:p>
          <a:p>
            <a:r>
              <a:rPr lang="en-GB" sz="2800" dirty="0"/>
              <a:t>Imperative form</a:t>
            </a:r>
          </a:p>
          <a:p>
            <a:endParaRPr lang="en-GB" sz="2800" dirty="0"/>
          </a:p>
          <a:p>
            <a:r>
              <a:rPr lang="en-GB" sz="2800" dirty="0"/>
              <a:t>Examples: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Add to list...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Pay for...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Send... </a:t>
            </a:r>
            <a:endParaRPr lang="en-GB" sz="2800" dirty="0">
              <a:effectLst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09D33B-F797-874E-BBBE-1BD455F3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583420"/>
            <a:ext cx="5345074" cy="56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5795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effectLst/>
            </a:endParaRPr>
          </a:p>
        </p:txBody>
      </p:sp>
      <p:pic>
        <p:nvPicPr>
          <p:cNvPr id="3" name="Picture 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DFC347D-3951-DC46-82D0-46810D39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4" y="643721"/>
            <a:ext cx="7575176" cy="581996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E27B86A0-1195-654F-98E7-CAF831918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" y="778192"/>
            <a:ext cx="4616827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Policy – business rules („if’y”)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Any time &lt;Event&gt; </a:t>
            </a:r>
            <a:r>
              <a:rPr kumimoji="0" lang="en-PL" altLang="en-P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if, then </a:t>
            </a: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...&lt;action/commnad&gt;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POLICY: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 pays with cash...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 pays with card... If has bonus points...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COMMAND: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Calculate discount.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Transfer money</a:t>
            </a: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               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Examples: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Event: </a:t>
            </a:r>
            <a:r>
              <a:rPr kumimoji="0" lang="en-PL" altLang="en-P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Products chosen</a:t>
            </a: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If cash available:</a:t>
            </a:r>
            <a:b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Pay with cash.</a:t>
            </a:r>
            <a:b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Else: pay with card.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 has bonus points: Give discount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57958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„Read model”</a:t>
            </a:r>
          </a:p>
          <a:p>
            <a:r>
              <a:rPr lang="en-GB" sz="3200" dirty="0"/>
              <a:t>Necessary data need for action/event/decision to happen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Example:</a:t>
            </a:r>
            <a:br>
              <a:rPr lang="en-GB" sz="3200" dirty="0"/>
            </a:br>
            <a:r>
              <a:rPr lang="en-GB" sz="3200" dirty="0"/>
              <a:t>List of products</a:t>
            </a:r>
            <a:br>
              <a:rPr lang="en-GB" sz="3200" dirty="0"/>
            </a:br>
            <a:r>
              <a:rPr lang="en-GB" sz="3200" dirty="0"/>
              <a:t>Content of the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Data asked in the form</a:t>
            </a:r>
            <a:endParaRPr lang="en-GB" sz="3200" dirty="0">
              <a:effectLst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B955932-51BB-384F-BE00-20A4673F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86" y="903248"/>
            <a:ext cx="4939851" cy="47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At the end of the day we’ll simulate the Architecture Guild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We’ll try to discuss one of your problems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We’ll create RFC with the solution/decision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5795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effectLst/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90712FCF-DD81-4F47-8AF7-A9E429EE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02" y="880955"/>
            <a:ext cx="4303595" cy="5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F740F2E-19AA-314A-A1CB-87545F26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89" y="1675227"/>
            <a:ext cx="9986821" cy="4394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43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258C4F-CCE9-284F-ACE9-D3CF94F6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2188"/>
            <a:ext cx="10515599" cy="4363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269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F2119E24-62B7-E04D-ABC0-EE67FD96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34950"/>
            <a:ext cx="11404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99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585D5B5-40CB-8144-A2B6-D587AEC1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3"/>
            <a:ext cx="12192000" cy="68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colored pencils in a glass&#10;&#10;Description automatically generated with low confidence">
            <a:extLst>
              <a:ext uri="{FF2B5EF4-FFF2-40B4-BE49-F238E27FC236}">
                <a16:creationId xmlns:a16="http://schemas.microsoft.com/office/drawing/2014/main" id="{3A3707AE-34DB-E54C-8CF3-6F34D5030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83" b="33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Tips and </a:t>
            </a:r>
            <a:r>
              <a:rPr lang="en-US" sz="6000" dirty="0" err="1">
                <a:solidFill>
                  <a:srgbClr val="FFFFFF"/>
                </a:solidFill>
              </a:rPr>
              <a:t>Trics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7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Empower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responsibility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 down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of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RFCs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guild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7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Domain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Driven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480253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Especially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green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field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Storming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056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Whiteboard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iteration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for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technical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task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30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Sprint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iteration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usually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weeks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prototype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do that alone – invite developers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buClr>
                <a:schemeClr val="accent1"/>
              </a:buClr>
            </a:pPr>
            <a:r>
              <a:rPr lang="en-GB" sz="4400" dirty="0">
                <a:solidFill>
                  <a:schemeClr val="bg1"/>
                </a:solidFill>
                <a:latin typeface="+mn-lt"/>
              </a:rPr>
              <a:t>Whiteboard Iteration vs Sprint iteration</a:t>
            </a:r>
          </a:p>
        </p:txBody>
      </p:sp>
    </p:spTree>
    <p:extLst>
      <p:ext uri="{BB962C8B-B14F-4D97-AF65-F5344CB8AC3E}">
        <p14:creationId xmlns:p14="http://schemas.microsoft.com/office/powerpoint/2010/main" val="3116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building, outdoor, tall, city&#10;&#10;Description automatically generated">
            <a:extLst>
              <a:ext uri="{FF2B5EF4-FFF2-40B4-BE49-F238E27FC236}">
                <a16:creationId xmlns:a16="http://schemas.microsoft.com/office/drawing/2014/main" id="{C6BDB596-A8BC-1E43-ACD9-D27EF036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71" r="9091" b="137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Software Architecture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91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 of the time we struggle with something which we will not needed in the future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 about XP – extreme programming 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buClr>
                <a:schemeClr val="accent1"/>
              </a:buClr>
            </a:pPr>
            <a:r>
              <a:rPr lang="en-GB" sz="4400" dirty="0">
                <a:solidFill>
                  <a:schemeClr val="bg1"/>
                </a:solidFill>
                <a:latin typeface="+mn-lt"/>
              </a:rPr>
              <a:t>Use YAGNI principle</a:t>
            </a:r>
          </a:p>
        </p:txBody>
      </p:sp>
    </p:spTree>
    <p:extLst>
      <p:ext uri="{BB962C8B-B14F-4D97-AF65-F5344CB8AC3E}">
        <p14:creationId xmlns:p14="http://schemas.microsoft.com/office/powerpoint/2010/main" val="2074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Guild Meeting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134C9-69D9-A84B-B908-663AF013E0BC}"/>
              </a:ext>
            </a:extLst>
          </p:cNvPr>
          <p:cNvSpPr txBox="1"/>
          <p:nvPr/>
        </p:nvSpPr>
        <p:spPr>
          <a:xfrm>
            <a:off x="1244832" y="6483262"/>
            <a:ext cx="970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commons.wikimedia.org</a:t>
            </a:r>
            <a:r>
              <a:rPr lang="en-GB" dirty="0"/>
              <a:t>/wiki/File:Governors_of_the_Wine_Merchant%27s_Guild.jpg</a:t>
            </a:r>
          </a:p>
        </p:txBody>
      </p:sp>
    </p:spTree>
    <p:extLst>
      <p:ext uri="{BB962C8B-B14F-4D97-AF65-F5344CB8AC3E}">
        <p14:creationId xmlns:p14="http://schemas.microsoft.com/office/powerpoint/2010/main" val="186993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Katas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134C9-69D9-A84B-B908-663AF013E0BC}"/>
              </a:ext>
            </a:extLst>
          </p:cNvPr>
          <p:cNvSpPr txBox="1"/>
          <p:nvPr/>
        </p:nvSpPr>
        <p:spPr>
          <a:xfrm>
            <a:off x="1244832" y="6483262"/>
            <a:ext cx="970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commons.wikimedia.org</a:t>
            </a:r>
            <a:r>
              <a:rPr lang="en-GB" dirty="0"/>
              <a:t>/wiki/File:Governors_of_the_Wine_Merchant%27s_Guild.jpg</a:t>
            </a:r>
          </a:p>
        </p:txBody>
      </p:sp>
    </p:spTree>
    <p:extLst>
      <p:ext uri="{BB962C8B-B14F-4D97-AF65-F5344CB8AC3E}">
        <p14:creationId xmlns:p14="http://schemas.microsoft.com/office/powerpoint/2010/main" val="383097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>
                <a:solidFill>
                  <a:schemeClr val="bg1"/>
                </a:solidFill>
              </a:rPr>
              <a:t>fundamentalsofsoftwarearchitecture.com</a:t>
            </a:r>
            <a:r>
              <a:rPr lang="en-GB" dirty="0">
                <a:solidFill>
                  <a:schemeClr val="bg1"/>
                </a:solidFill>
              </a:rPr>
              <a:t>/katas/</a:t>
            </a:r>
            <a:r>
              <a:rPr lang="en-GB" dirty="0" err="1">
                <a:solidFill>
                  <a:schemeClr val="bg1"/>
                </a:solidFill>
              </a:rPr>
              <a:t>list.html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Katas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85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wall, indoor, white&#10;&#10;Description automatically generated">
            <a:extLst>
              <a:ext uri="{FF2B5EF4-FFF2-40B4-BE49-F238E27FC236}">
                <a16:creationId xmlns:a16="http://schemas.microsoft.com/office/drawing/2014/main" id="{FC828202-601D-184C-81CE-3614121F9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Summary </a:t>
            </a:r>
            <a:r>
              <a:rPr lang="en-US" sz="6000">
                <a:solidFill>
                  <a:srgbClr val="FFFFFF"/>
                </a:solidFill>
              </a:rPr>
              <a:t>of Part </a:t>
            </a:r>
            <a:r>
              <a:rPr lang="en-US" sz="6000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96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There is no better or worse architecture</a:t>
            </a:r>
          </a:p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it all depends on the context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25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but definition!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2485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Software architecture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refers to the fundamental structures of a 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 tooltip="Software syste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system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and the discipline of creating such structures and systems. Each structure comprises software elements, relations among them, and properties of both elements and relations.</a:t>
            </a:r>
            <a:r>
              <a:rPr lang="en-GB" baseline="30000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The </a:t>
            </a:r>
            <a:r>
              <a:rPr lang="en-GB" i="1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of a software system is a metaphor, analogous to the 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4" tooltip="Archite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of a building. It functions as a blueprint for the system and the developing project, laying out the tasks necessary to be executed by the design teams.</a:t>
            </a:r>
            <a:endParaRPr lang="en-GB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2ACBF-5FBC-E84B-94E0-D34DF6E3956E}"/>
              </a:ext>
            </a:extLst>
          </p:cNvPr>
          <p:cNvSpPr txBox="1"/>
          <p:nvPr/>
        </p:nvSpPr>
        <p:spPr>
          <a:xfrm>
            <a:off x="735106" y="6227180"/>
            <a:ext cx="586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https://en.wikipedia.org/wiki/Software_architecture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883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white letters on a table&#10;&#10;Description automatically generated with low confidence">
            <a:extLst>
              <a:ext uri="{FF2B5EF4-FFF2-40B4-BE49-F238E27FC236}">
                <a16:creationId xmlns:a16="http://schemas.microsoft.com/office/drawing/2014/main" id="{34062D39-65B4-2547-BEB8-5E1F0278D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71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8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800" dirty="0">
                <a:solidFill>
                  <a:schemeClr val="bg1"/>
                </a:solidFill>
              </a:rPr>
              <a:t>Architecture is shared understanding of people on the project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9807-A2D7-C842-974B-53B7729A8043}"/>
              </a:ext>
            </a:extLst>
          </p:cNvPr>
          <p:cNvSpPr txBox="1"/>
          <p:nvPr/>
        </p:nvSpPr>
        <p:spPr>
          <a:xfrm>
            <a:off x="775446" y="5972543"/>
            <a:ext cx="683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Ralph Johnson on the Extreme Programming mailing list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More: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martinfowler.com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ieeeSoftware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whoNeedsArchitect.pdf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8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This understanding includes how the system is divided into components and how the components interact through interfaces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These components are usually composed of smaller components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The architecture only includes the components and interfaces that are understood by all the developers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696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sz="3200" dirty="0">
                <a:solidFill>
                  <a:schemeClr val="bg1"/>
                </a:solidFill>
              </a:rPr>
              <a:t>No shared understanding means: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Developers are in the mist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Features are glue somewhere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one understands how system works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one understands his/her role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 system lives its own life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Developers are focus only on nearest task and doesn’t care about anything else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429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ce of paper on a table&#10;&#10;Description automatically generated with medium confidence">
            <a:extLst>
              <a:ext uri="{FF2B5EF4-FFF2-40B4-BE49-F238E27FC236}">
                <a16:creationId xmlns:a16="http://schemas.microsoft.com/office/drawing/2014/main" id="{FED5B253-CEF6-164B-9628-D316BC8A8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1874520"/>
            <a:ext cx="3447288" cy="179222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052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C7D3FB-2863-CE47-ACE0-FE0A79E07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911" y="3758184"/>
            <a:ext cx="3447287" cy="488233"/>
          </a:xfrm>
        </p:spPr>
        <p:txBody>
          <a:bodyPr anchor="t">
            <a:normAutofit/>
          </a:bodyPr>
          <a:lstStyle/>
          <a:p>
            <a:pPr algn="l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3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652B65A4-DE6C-B648-AEB9-B6F6181C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02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solution architect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CEDB9-73C3-B546-B70A-7062EBFF1C47}"/>
              </a:ext>
            </a:extLst>
          </p:cNvPr>
          <p:cNvSpPr txBox="1"/>
          <p:nvPr/>
        </p:nvSpPr>
        <p:spPr>
          <a:xfrm>
            <a:off x="492126" y="6446806"/>
            <a:ext cx="9792471" cy="41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Source: https://</a:t>
            </a:r>
            <a:r>
              <a:rPr lang="en-US" sz="2000" dirty="0" err="1">
                <a:solidFill>
                  <a:srgbClr val="FFFFFF"/>
                </a:solidFill>
              </a:rPr>
              <a:t>boxboat.com</a:t>
            </a:r>
            <a:r>
              <a:rPr lang="en-US" sz="2000" dirty="0">
                <a:solidFill>
                  <a:srgbClr val="FFFFFF"/>
                </a:solidFill>
              </a:rPr>
              <a:t>/2021/03/04/day-in-the-life-</a:t>
            </a:r>
            <a:r>
              <a:rPr lang="en-US" sz="2000" dirty="0" err="1">
                <a:solidFill>
                  <a:srgbClr val="FFFFFF"/>
                </a:solidFill>
              </a:rPr>
              <a:t>boxboat</a:t>
            </a:r>
            <a:r>
              <a:rPr lang="en-US" sz="2000" dirty="0">
                <a:solidFill>
                  <a:srgbClr val="FFFFFF"/>
                </a:solidFill>
              </a:rPr>
              <a:t>-solutions-architect/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C57B82D-E141-3B4D-A0A2-D0F58D436D32}"/>
              </a:ext>
            </a:extLst>
          </p:cNvPr>
          <p:cNvSpPr txBox="1">
            <a:spLocks/>
          </p:cNvSpPr>
          <p:nvPr/>
        </p:nvSpPr>
        <p:spPr>
          <a:xfrm>
            <a:off x="1195133" y="3952303"/>
            <a:ext cx="9792471" cy="205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And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58289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n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BC8473FA-053F-2B4F-87B4-B8231E83C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874" b="68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Types of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Application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Solution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System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Infrastructure architecture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7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Architecture at single component level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Not always single repo/project/deployable artifact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3 layers/microkernel/hexagonal/modular/</a:t>
            </a:r>
            <a:r>
              <a:rPr lang="en-GB" dirty="0" err="1">
                <a:solidFill>
                  <a:schemeClr val="bg1"/>
                </a:solidFill>
              </a:rPr>
              <a:t>pipes&amp;filters</a:t>
            </a:r>
            <a:r>
              <a:rPr lang="en-GB" dirty="0">
                <a:solidFill>
                  <a:schemeClr val="bg1"/>
                </a:solidFill>
              </a:rPr>
              <a:t>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Technology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Programming language</a:t>
            </a:r>
          </a:p>
          <a:p>
            <a:pPr lvl="2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FP vs OOP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Persistency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Communication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072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Concept – usually diagram without lines and arrows </a:t>
            </a: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Strategic decisions 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Project drivers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Team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Dependencies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Technology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Money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Visualizations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C4, BPMN, UML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Project dependencies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Coordinating between products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Timeline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83264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Monolith vs Distributed System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Monolith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Old manner monolith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Modular monolith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Distributed System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Microservices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Communications between components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Queues 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REST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RPC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Enterprise Service Bus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4746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Deployment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Single deployment vs multiple deployments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Release cycles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Continuous delivery </a:t>
            </a:r>
          </a:p>
          <a:p>
            <a:pPr lvl="1"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GitSecOps</a:t>
            </a:r>
            <a:r>
              <a:rPr lang="en-GB" dirty="0">
                <a:solidFill>
                  <a:schemeClr val="bg1"/>
                </a:solidFill>
              </a:rPr>
              <a:t> etc.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Public Cloud vs On-prem Cloud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On-prem servers vs Cloud servers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Monitoring, Metrics, Logs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Infrastructure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884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092E65C8-E475-224B-8B62-B131B9D93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059" b="21941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Software Architect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6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Make Architecture Decisions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Continually Analyse the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Keep Current with Latest Trends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Ensure Compliance with Decisions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Have Business Domain Knowledge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Possess Interpersonal Skills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Understand and Navigate Politics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9586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in a space suit&#10;&#10;Description automatically generated with medium confidence">
            <a:extLst>
              <a:ext uri="{FF2B5EF4-FFF2-40B4-BE49-F238E27FC236}">
                <a16:creationId xmlns:a16="http://schemas.microsoft.com/office/drawing/2014/main" id="{3C733F57-9A20-6F45-9103-438AC2C65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Try not to become Astronaut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1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690688"/>
            <a:ext cx="6979024" cy="4802187"/>
          </a:xfrm>
        </p:spPr>
        <p:txBody>
          <a:bodyPr>
            <a:normAutofit fontScale="92500"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Intro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Software Architect and Architecture definitions/level/roles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Architecture Documentation and Metrics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Company Culture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Key Software Development Concepts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Domain Driven Design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Event Storming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Tips and Tricks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Keep Current with Latest Trends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Code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Check MRs/PRs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Balance between code and decisions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VS Code &gt; PowerPoint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not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become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Astronaut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6000" dirty="0"/>
              <a:t>Company Culture in Context of Software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Law of Software Architecture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Analyzing</a:t>
            </a:r>
            <a:r>
              <a:rPr lang="en-GB" dirty="0">
                <a:solidFill>
                  <a:schemeClr val="bg1"/>
                </a:solidFill>
              </a:rPr>
              <a:t> Trade-Offs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Conway's Law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Architecture vs Design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Technical Breadth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Understanding Business Drivers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Architecture Guild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culture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4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5" y="1739152"/>
            <a:ext cx="11295529" cy="3235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buClr>
                <a:schemeClr val="accent1"/>
              </a:buClr>
            </a:pPr>
            <a:r>
              <a:rPr lang="en-GB" sz="6000" dirty="0"/>
              <a:t>“Everything in software architecture is a trade-off. ”</a:t>
            </a:r>
            <a:br>
              <a:rPr lang="en-GB" sz="6000" dirty="0"/>
            </a:br>
            <a:br>
              <a:rPr lang="en-GB" sz="6000" dirty="0"/>
            </a:br>
            <a:r>
              <a:rPr lang="en-GB" sz="6000" dirty="0"/>
              <a:t>Law of Software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8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Conway’s Law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6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3600" i="1" dirty="0">
                <a:solidFill>
                  <a:schemeClr val="bg1"/>
                </a:solidFill>
              </a:rPr>
              <a:t>„Any organization that designs a system (defined broadly) will produce a design whose structure is a copy of the organization’s communication structure.”</a:t>
            </a:r>
          </a:p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162045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C1AED24-B41B-6F45-AF55-F5EC6CA70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74" y="1148033"/>
            <a:ext cx="9873649" cy="513612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971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2ADC0-C4E2-B84F-9631-637CD39E303A}"/>
              </a:ext>
            </a:extLst>
          </p:cNvPr>
          <p:cNvSpPr txBox="1"/>
          <p:nvPr/>
        </p:nvSpPr>
        <p:spPr>
          <a:xfrm>
            <a:off x="135924" y="6586151"/>
            <a:ext cx="735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412916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51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E76A843-723C-DA43-8490-2CF312D35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616" y="1177653"/>
            <a:ext cx="9952768" cy="522549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25782D-D0EC-AD49-B04E-B9D15EC4999D}"/>
              </a:ext>
            </a:extLst>
          </p:cNvPr>
          <p:cNvSpPr txBox="1"/>
          <p:nvPr/>
        </p:nvSpPr>
        <p:spPr>
          <a:xfrm>
            <a:off x="135924" y="6586151"/>
            <a:ext cx="735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3208967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58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A18FB1A-2563-2543-AAD7-EA491FF71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807" y="1122661"/>
            <a:ext cx="10105993" cy="53422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CA8DE1-6F02-5649-86BD-BCA179843EE4}"/>
              </a:ext>
            </a:extLst>
          </p:cNvPr>
          <p:cNvSpPr txBox="1"/>
          <p:nvPr/>
        </p:nvSpPr>
        <p:spPr>
          <a:xfrm>
            <a:off x="135924" y="6586151"/>
            <a:ext cx="735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1631091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53" y="398578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pic>
        <p:nvPicPr>
          <p:cNvPr id="4" name="Content Placeholder 3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B260CA6D-1A6F-5748-A0CD-6ACBF8DFC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390" y="-56261"/>
            <a:ext cx="7524610" cy="6914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5E2D6-40FD-CA4F-A75D-56AD1FCD3618}"/>
              </a:ext>
            </a:extLst>
          </p:cNvPr>
          <p:cNvSpPr txBox="1"/>
          <p:nvPr/>
        </p:nvSpPr>
        <p:spPr>
          <a:xfrm>
            <a:off x="116047" y="6354375"/>
            <a:ext cx="424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14456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Mateusz </a:t>
            </a:r>
            <a:r>
              <a:rPr lang="en-GB" sz="3200" dirty="0" err="1">
                <a:solidFill>
                  <a:schemeClr val="bg1"/>
                </a:solidFill>
              </a:rPr>
              <a:t>Dymiński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Software Developer(Architect) at Nokia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&gt;10 years in industry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&gt;6 years Java dev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&gt;7 years Go dev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Still writing code : )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Tech confs speaker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LinkedIn, GitHub, FB, Twitter - see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https://mateuszdyminski.com/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Communication is most important in context of architecture of complex systems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It supports cross-functional teams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It supports DevOps culture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 more people in a team with a wider spectrum of solution solving skills, the fewer dependencies from other teams and unnecessary delays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If no c-f teams = tightly-coupled architecture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Best example – Microsoft Vista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8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vs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1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AABD0C66-AFE2-E649-BF5B-BAFFD5EBB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672" y="1403818"/>
            <a:ext cx="9128655" cy="480218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Architecture vs Design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677C-3C53-D549-A1E6-68F74849FCA1}"/>
              </a:ext>
            </a:extLst>
          </p:cNvPr>
          <p:cNvSpPr txBox="1"/>
          <p:nvPr/>
        </p:nvSpPr>
        <p:spPr>
          <a:xfrm>
            <a:off x="1511829" y="6492875"/>
            <a:ext cx="526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Fundamentals of Software Architecture Book</a:t>
            </a:r>
          </a:p>
        </p:txBody>
      </p:sp>
    </p:spTree>
    <p:extLst>
      <p:ext uri="{BB962C8B-B14F-4D97-AF65-F5344CB8AC3E}">
        <p14:creationId xmlns:p14="http://schemas.microsoft.com/office/powerpoint/2010/main" val="213374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Architecture vs Design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677C-3C53-D549-A1E6-68F74849FCA1}"/>
              </a:ext>
            </a:extLst>
          </p:cNvPr>
          <p:cNvSpPr txBox="1"/>
          <p:nvPr/>
        </p:nvSpPr>
        <p:spPr>
          <a:xfrm>
            <a:off x="1511829" y="6492875"/>
            <a:ext cx="526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Fundamentals of Software Architecture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410A-2998-3342-A9C8-DDDFEA7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Architect should bever been disconnected from </a:t>
            </a:r>
            <a:r>
              <a:rPr lang="en-GB" sz="3200" dirty="0" err="1">
                <a:solidFill>
                  <a:schemeClr val="bg1"/>
                </a:solidFill>
              </a:rPr>
              <a:t>devs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There should be no barriers between developers and architects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Architect should mentor and coach developers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Developers could take part in architecture decisions as well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Architecture vs Design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677C-3C53-D549-A1E6-68F74849FCA1}"/>
              </a:ext>
            </a:extLst>
          </p:cNvPr>
          <p:cNvSpPr txBox="1"/>
          <p:nvPr/>
        </p:nvSpPr>
        <p:spPr>
          <a:xfrm>
            <a:off x="1511829" y="6492875"/>
            <a:ext cx="526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Fundamentals of Software Architecture Book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8D733A4-011D-954E-A45B-1D4FC7034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967" y="1825625"/>
            <a:ext cx="7362066" cy="4351338"/>
          </a:xfrm>
        </p:spPr>
      </p:pic>
    </p:spTree>
    <p:extLst>
      <p:ext uri="{BB962C8B-B14F-4D97-AF65-F5344CB8AC3E}">
        <p14:creationId xmlns:p14="http://schemas.microsoft.com/office/powerpoint/2010/main" val="3484601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Analyzing Trade-Offs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10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Everything in architecture is a trade-off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Answer to every architecture question in the universe is “it depends.”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Many people get annoyed at this answer, it is unfortunately true.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You cannot Google the answer to whether REST or messaging would be better, or whether microservices is the right architecture style, because it does depend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Analyzing Trade-Offs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69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GB" sz="6000" dirty="0"/>
              <a:t>Understanding Architecture Drivers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5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92A1F79-A100-1948-80F5-4271D97DD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300" y="1690688"/>
            <a:ext cx="9169400" cy="4445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Understanding Architecture Drivers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14BDC-B3A8-0441-802A-4BAE65CD30A6}"/>
              </a:ext>
            </a:extLst>
          </p:cNvPr>
          <p:cNvSpPr txBox="1"/>
          <p:nvPr/>
        </p:nvSpPr>
        <p:spPr>
          <a:xfrm>
            <a:off x="838200" y="6400800"/>
            <a:ext cx="835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http://</a:t>
            </a:r>
            <a:r>
              <a:rPr lang="en-GB" dirty="0" err="1">
                <a:solidFill>
                  <a:schemeClr val="bg1"/>
                </a:solidFill>
              </a:rPr>
              <a:t>www.kamilgrzybek.com</a:t>
            </a:r>
            <a:r>
              <a:rPr lang="en-GB" dirty="0">
                <a:solidFill>
                  <a:schemeClr val="bg1"/>
                </a:solidFill>
              </a:rPr>
              <a:t>/design/modular-monolith-architectural-drivers/</a:t>
            </a:r>
          </a:p>
        </p:txBody>
      </p:sp>
    </p:spTree>
    <p:extLst>
      <p:ext uri="{BB962C8B-B14F-4D97-AF65-F5344CB8AC3E}">
        <p14:creationId xmlns:p14="http://schemas.microsoft.com/office/powerpoint/2010/main" val="3057904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Functional Requirements</a:t>
            </a: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Quality Attributes – a set of attributes that determine the quality of architecture like maintainability or scalability.</a:t>
            </a: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Technical Constraints – technology standards, tools limitations, team experience</a:t>
            </a: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Business Constraints – budget, hard deadline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Understanding Architecture Drivers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different, colorful, shop&#10;&#10;Description automatically generated">
            <a:extLst>
              <a:ext uri="{FF2B5EF4-FFF2-40B4-BE49-F238E27FC236}">
                <a16:creationId xmlns:a16="http://schemas.microsoft.com/office/drawing/2014/main" id="{6304CE13-C78C-5E43-87C6-50865D370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4" r="-1" b="115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Materials: presentations, sources etc.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https://github.com/mateuszdyminski/architecture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850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We often know what is “state of the art” solution, but do we have resources to achieve it?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Analyse the architecture drivers on every decision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Storing data in single file sometimes is enough :)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Kafka is almost always best queue to choose, but: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Do have experts in that field?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Infrastructure?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Ops?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Understanding Architecture Drivers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Guild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134C9-69D9-A84B-B908-663AF013E0BC}"/>
              </a:ext>
            </a:extLst>
          </p:cNvPr>
          <p:cNvSpPr txBox="1"/>
          <p:nvPr/>
        </p:nvSpPr>
        <p:spPr>
          <a:xfrm>
            <a:off x="1244832" y="6483262"/>
            <a:ext cx="970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commons.wikimedia.org</a:t>
            </a:r>
            <a:r>
              <a:rPr lang="en-GB" dirty="0"/>
              <a:t>/wiki/File:Governors_of_the_Wine_Merchant%27s_Guild.jpg</a:t>
            </a:r>
          </a:p>
        </p:txBody>
      </p:sp>
    </p:spTree>
    <p:extLst>
      <p:ext uri="{BB962C8B-B14F-4D97-AF65-F5344CB8AC3E}">
        <p14:creationId xmlns:p14="http://schemas.microsoft.com/office/powerpoint/2010/main" val="216427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56403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Do you have architecture guild in your org?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How many people is on the call?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8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If you have bigger organization – it’s a must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Try to share the main architect with others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It needs to publish its work to the wider audience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Explore the problems within the guild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Communicate the decisions to the developers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Let developers have idea what’s happening on the meeting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Use RFC template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Store all the decisions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Let developers comment all the RFC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Guild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7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RFC = request for comments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Big orgs uses that</a:t>
            </a:r>
          </a:p>
          <a:p>
            <a:pPr lvl="1">
              <a:buClr>
                <a:schemeClr val="accent1"/>
              </a:buClr>
            </a:pPr>
            <a:r>
              <a:rPr lang="en-GB" u="sng" dirty="0">
                <a:hlinkClick r:id="rId2"/>
              </a:rPr>
              <a:t>IETF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Mozilla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Golang 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Many others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Create a repo with all RFCs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RFC template: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r>
              <a:rPr lang="en-GB" dirty="0">
                <a:solidFill>
                  <a:schemeClr val="bg1"/>
                </a:solidFill>
              </a:rPr>
              <a:t>/community/blob/master/</a:t>
            </a:r>
            <a:r>
              <a:rPr lang="en-GB" dirty="0" err="1">
                <a:solidFill>
                  <a:schemeClr val="bg1"/>
                </a:solidFill>
              </a:rPr>
              <a:t>rfcs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yyyymmdd-rfc-template.md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Guild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ngineering drawing&#10;&#10;Description automatically generated">
            <a:extLst>
              <a:ext uri="{FF2B5EF4-FFF2-40B4-BE49-F238E27FC236}">
                <a16:creationId xmlns:a16="http://schemas.microsoft.com/office/drawing/2014/main" id="{219E5E8E-4F61-1B46-BEB6-A368B7F6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22" b="20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89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Who is using UML?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BPMN?</a:t>
            </a:r>
          </a:p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3F7BBB-9183-0F45-8D9D-6652AEBE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71" y="643466"/>
            <a:ext cx="5939990" cy="5568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53C79-7C68-BF4E-AC67-27FD7BC6C4D1}"/>
              </a:ext>
            </a:extLst>
          </p:cNvPr>
          <p:cNvSpPr txBox="1"/>
          <p:nvPr/>
        </p:nvSpPr>
        <p:spPr>
          <a:xfrm>
            <a:off x="1721224" y="6338048"/>
            <a:ext cx="890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dev.to</a:t>
            </a:r>
            <a:r>
              <a:rPr lang="en-GB" dirty="0"/>
              <a:t>/</a:t>
            </a:r>
            <a:r>
              <a:rPr lang="en-GB" dirty="0" err="1"/>
              <a:t>takaakit</a:t>
            </a:r>
            <a:r>
              <a:rPr lang="en-GB" dirty="0"/>
              <a:t>/uml-diagram-for-gof-design-pattern-examples-in-python-4j40</a:t>
            </a:r>
          </a:p>
        </p:txBody>
      </p:sp>
    </p:spTree>
    <p:extLst>
      <p:ext uri="{BB962C8B-B14F-4D97-AF65-F5344CB8AC3E}">
        <p14:creationId xmlns:p14="http://schemas.microsoft.com/office/powerpoint/2010/main" val="3406224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BPMN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28BF15-1834-154F-AAB5-8C96D642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574019"/>
            <a:ext cx="7915328" cy="3333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E204BA-92BD-7E48-9D62-EE9BD8C49E7A}"/>
              </a:ext>
            </a:extLst>
          </p:cNvPr>
          <p:cNvSpPr txBox="1"/>
          <p:nvPr/>
        </p:nvSpPr>
        <p:spPr>
          <a:xfrm>
            <a:off x="971550" y="6343650"/>
            <a:ext cx="986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www.researchgate.net</a:t>
            </a:r>
            <a:r>
              <a:rPr lang="en-GB" dirty="0"/>
              <a:t>/figure/A-running-example-of-a-BPMN-diagram_fig3_295135730</a:t>
            </a:r>
          </a:p>
        </p:txBody>
      </p:sp>
    </p:spTree>
    <p:extLst>
      <p:ext uri="{BB962C8B-B14F-4D97-AF65-F5344CB8AC3E}">
        <p14:creationId xmlns:p14="http://schemas.microsoft.com/office/powerpoint/2010/main" val="1847552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me your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DF663D-CEBC-364E-9AD0-DF7C7F24C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145" y="1863801"/>
            <a:ext cx="10387709" cy="444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43B70-0342-B149-959B-63FADE15152D}"/>
              </a:ext>
            </a:extLst>
          </p:cNvPr>
          <p:cNvSpPr txBox="1"/>
          <p:nvPr/>
        </p:nvSpPr>
        <p:spPr>
          <a:xfrm>
            <a:off x="902145" y="6411710"/>
            <a:ext cx="729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www.google.com</a:t>
            </a:r>
            <a:r>
              <a:rPr lang="en-GB" dirty="0"/>
              <a:t>/</a:t>
            </a:r>
            <a:r>
              <a:rPr lang="en-GB" dirty="0" err="1"/>
              <a:t>search?q</a:t>
            </a:r>
            <a:r>
              <a:rPr lang="en-GB" dirty="0"/>
              <a:t>=</a:t>
            </a:r>
            <a:r>
              <a:rPr lang="en-GB" dirty="0" err="1"/>
              <a:t>software+architecture+diagram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32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y, light, traffic, outdoor&#10;&#10;Description automatically generated">
            <a:extLst>
              <a:ext uri="{FF2B5EF4-FFF2-40B4-BE49-F238E27FC236}">
                <a16:creationId xmlns:a16="http://schemas.microsoft.com/office/drawing/2014/main" id="{65471F59-C7A7-8347-8818-14A959A5C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General rules of training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52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me your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43B70-0342-B149-959B-63FADE15152D}"/>
              </a:ext>
            </a:extLst>
          </p:cNvPr>
          <p:cNvSpPr txBox="1"/>
          <p:nvPr/>
        </p:nvSpPr>
        <p:spPr>
          <a:xfrm>
            <a:off x="902145" y="6411710"/>
            <a:ext cx="485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cloudskew</a:t>
            </a:r>
            <a:r>
              <a:rPr lang="en-GB" dirty="0"/>
              <a:t>/</a:t>
            </a:r>
            <a:r>
              <a:rPr lang="en-GB" dirty="0" err="1"/>
              <a:t>cloudskew</a:t>
            </a:r>
            <a:endParaRPr lang="en-GB" dirty="0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E2AB9339-C043-4848-95D1-7AE378843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010" y="1223778"/>
            <a:ext cx="9389541" cy="5122473"/>
          </a:xfrm>
        </p:spPr>
      </p:pic>
    </p:spTree>
    <p:extLst>
      <p:ext uri="{BB962C8B-B14F-4D97-AF65-F5344CB8AC3E}">
        <p14:creationId xmlns:p14="http://schemas.microsoft.com/office/powerpoint/2010/main" val="3165997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It’s Infrastructure!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I have no idea what does system do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Mostly tech stack graphics</a:t>
            </a:r>
          </a:p>
          <a:p>
            <a:pPr marL="0" indent="0">
              <a:buClr>
                <a:schemeClr val="accent1"/>
              </a:buClr>
              <a:buNone/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8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Component Level Architecture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Usually there is no diagram but architect can draw it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So…</a:t>
            </a:r>
          </a:p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4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board with writing&#10;&#10;Description automatically generated with medium confidence">
            <a:extLst>
              <a:ext uri="{FF2B5EF4-FFF2-40B4-BE49-F238E27FC236}">
                <a16:creationId xmlns:a16="http://schemas.microsoft.com/office/drawing/2014/main" id="{A1EC4B4D-6CE0-5E4A-91C8-410FFAC06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" b="1911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3B782-7F73-0641-BF09-726CBD001E76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153207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97A476C-7E9E-ED46-B2F3-C8DB99BCC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" b="1621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AB102-10AE-484C-A5DE-04B881BF0A5A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2187409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oard with writing&#10;&#10;Description automatically generated with medium confidence">
            <a:extLst>
              <a:ext uri="{FF2B5EF4-FFF2-40B4-BE49-F238E27FC236}">
                <a16:creationId xmlns:a16="http://schemas.microsoft.com/office/drawing/2014/main" id="{05A4ABC3-DAEB-0B4C-9689-5F474F75C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894B4-8996-6440-AF36-1BA6A3B2A567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1173097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D20693E-5C9C-7F40-9D90-DDD72D85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D558F-24EB-3548-B31F-2ED021A2A6D3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3267222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Random colours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Random shapes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No lines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No arrows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Think about civil engineers build buildings based on such plans</a:t>
            </a:r>
          </a:p>
          <a:p>
            <a:pPr marL="0" indent="0">
              <a:buClr>
                <a:schemeClr val="accent1"/>
              </a:buClr>
              <a:buNone/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182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7FC771-F88B-0D45-B50F-EF0548073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8917" b="679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2648"/>
            <a:ext cx="11079055" cy="29309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Imagine that someone is building your house based on such plans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D558F-24EB-3548-B31F-2ED021A2A6D3}"/>
              </a:ext>
            </a:extLst>
          </p:cNvPr>
          <p:cNvSpPr txBox="1"/>
          <p:nvPr/>
        </p:nvSpPr>
        <p:spPr>
          <a:xfrm>
            <a:off x="312516" y="6307177"/>
            <a:ext cx="11079055" cy="3498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Source: https://</a:t>
            </a:r>
            <a:r>
              <a:rPr lang="en-US" sz="2000" dirty="0" err="1">
                <a:solidFill>
                  <a:srgbClr val="FFFFFF"/>
                </a:solidFill>
              </a:rPr>
              <a:t>www.homebook.pl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inspiracje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styl-tradycyjny?fpid</a:t>
            </a:r>
            <a:r>
              <a:rPr lang="en-US" sz="2000" dirty="0">
                <a:solidFill>
                  <a:srgbClr val="FFFFFF"/>
                </a:solidFill>
              </a:rPr>
              <a:t>=848205#itemid=848205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77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ngineering drawing&#10;&#10;Description automatically generated">
            <a:extLst>
              <a:ext uri="{FF2B5EF4-FFF2-40B4-BE49-F238E27FC236}">
                <a16:creationId xmlns:a16="http://schemas.microsoft.com/office/drawing/2014/main" id="{219E5E8E-4F61-1B46-BEB6-A368B7F6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22" b="20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C4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549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Training: 3 x 7h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Short breaks after sessions - 1h – 3-5mins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One long break for lunch – around 1pm ?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Ask questions anytime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Few small assessments to keep you warm-up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present list : )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General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rules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38B232-C11A-8C4E-B86D-B9EA71F53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4351"/>
            <a:ext cx="10515600" cy="28538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0B42F-178E-6843-8DD2-5520D1852ADF}"/>
              </a:ext>
            </a:extLst>
          </p:cNvPr>
          <p:cNvSpPr txBox="1"/>
          <p:nvPr/>
        </p:nvSpPr>
        <p:spPr>
          <a:xfrm>
            <a:off x="742950" y="64019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656408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0B42F-178E-6843-8DD2-5520D1852ADF}"/>
              </a:ext>
            </a:extLst>
          </p:cNvPr>
          <p:cNvSpPr txBox="1"/>
          <p:nvPr/>
        </p:nvSpPr>
        <p:spPr>
          <a:xfrm>
            <a:off x="742950" y="64019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https://c4model.com/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7C1AB-DB9A-AB40-AACD-62368F130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C4 model was inspired by the UML and the 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4+1 model for software architecture</a:t>
            </a:r>
            <a:r>
              <a:rPr lang="en-GB" dirty="0">
                <a:solidFill>
                  <a:schemeClr val="bg1"/>
                </a:solidFill>
              </a:rPr>
              <a:t>. </a:t>
            </a:r>
          </a:p>
          <a:p>
            <a:r>
              <a:rPr lang="en-GB" dirty="0">
                <a:solidFill>
                  <a:schemeClr val="bg1"/>
                </a:solidFill>
              </a:rPr>
              <a:t>C4 model as a simplified version of the underlying concepts designed to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make it easier for software developers to describe and understand how a software system works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to minimise the gap between the software architecture model/description and the source code.</a:t>
            </a:r>
          </a:p>
        </p:txBody>
      </p:sp>
    </p:spTree>
    <p:extLst>
      <p:ext uri="{BB962C8B-B14F-4D97-AF65-F5344CB8AC3E}">
        <p14:creationId xmlns:p14="http://schemas.microsoft.com/office/powerpoint/2010/main" val="4147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waterfall chart&#10;&#10;Description automatically generated">
            <a:extLst>
              <a:ext uri="{FF2B5EF4-FFF2-40B4-BE49-F238E27FC236}">
                <a16:creationId xmlns:a16="http://schemas.microsoft.com/office/drawing/2014/main" id="{7D9F05B6-7216-9D47-8897-823EF4EF0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58" y="23504"/>
            <a:ext cx="9813879" cy="68344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05" y="431119"/>
            <a:ext cx="10515600" cy="1325563"/>
          </a:xfrm>
        </p:spPr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14E0F-8C97-0341-90E7-1B0D1093FE02}"/>
              </a:ext>
            </a:extLst>
          </p:cNvPr>
          <p:cNvSpPr txBox="1"/>
          <p:nvPr/>
        </p:nvSpPr>
        <p:spPr>
          <a:xfrm>
            <a:off x="0" y="479152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694917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A6FB630-D262-3942-A2E4-D28AAEF76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11" y="86747"/>
            <a:ext cx="9459777" cy="666761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92" y="103636"/>
            <a:ext cx="10515600" cy="1325563"/>
          </a:xfrm>
        </p:spPr>
        <p:txBody>
          <a:bodyPr/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Context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8615711" y="619331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502128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4AB9EC7-C3D8-2146-AB2E-828ECF662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424" y="0"/>
            <a:ext cx="9656957" cy="680659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180459"/>
            <a:ext cx="10515600" cy="1325563"/>
          </a:xfrm>
        </p:spPr>
        <p:txBody>
          <a:bodyPr/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9084062" y="6308209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18948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7DD40D7-46D7-1942-B49F-C87275380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269" y="365125"/>
            <a:ext cx="8478877" cy="59762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742950" y="64019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37955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7DC65F-27E7-764A-AF5A-7FF937397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536" y="116089"/>
            <a:ext cx="9400478" cy="662582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86" y="-103226"/>
            <a:ext cx="10515600" cy="1325563"/>
          </a:xfrm>
        </p:spPr>
        <p:txBody>
          <a:bodyPr/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170986" y="637257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02142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resources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 on-prem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Draw.io</a:t>
            </a:r>
            <a:r>
              <a:rPr lang="en-GB" dirty="0">
                <a:solidFill>
                  <a:schemeClr val="bg1"/>
                </a:solidFill>
              </a:rPr>
              <a:t> plugin - </a:t>
            </a: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https://github.com/tobiashochguertel/c4-draw.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More: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https://c4model.com/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VSCode</a:t>
            </a:r>
            <a:r>
              <a:rPr lang="en-GB" dirty="0">
                <a:solidFill>
                  <a:schemeClr val="bg1"/>
                </a:solidFill>
              </a:rPr>
              <a:t> plugin - </a:t>
            </a:r>
            <a:r>
              <a:rPr lang="en-GB" dirty="0">
                <a:solidFill>
                  <a:schemeClr val="bg1"/>
                </a:solidFill>
                <a:hlinkClick r:id="rId4"/>
              </a:rPr>
              <a:t>https://marketplace.visualstudio.com/items?itemName=systemticks.c4-dsl-extension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Good example: </a:t>
            </a:r>
            <a:r>
              <a:rPr lang="en-GB" dirty="0">
                <a:solidFill>
                  <a:schemeClr val="bg1"/>
                </a:solidFill>
                <a:hlinkClick r:id="rId5"/>
              </a:rPr>
              <a:t>https://github.com/kgrzybek/modular-monolith-with-ddd#30-c4-model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Must see: </a:t>
            </a:r>
            <a:r>
              <a:rPr lang="en-GB" dirty="0">
                <a:solidFill>
                  <a:schemeClr val="bg1"/>
                </a:solidFill>
                <a:hlinkClick r:id="rId6"/>
              </a:rPr>
              <a:t>https://www.youtube.com/watch?v=x2-rSnhpw0g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Organize Architecture visualization nicely </a:t>
            </a:r>
          </a:p>
          <a:p>
            <a:r>
              <a:rPr lang="en-GB" dirty="0">
                <a:solidFill>
                  <a:schemeClr val="bg1"/>
                </a:solidFill>
              </a:rPr>
              <a:t>Zoom-in &lt;–&gt; zoom-out approach</a:t>
            </a:r>
          </a:p>
          <a:p>
            <a:r>
              <a:rPr lang="en-GB" dirty="0">
                <a:solidFill>
                  <a:schemeClr val="bg1"/>
                </a:solidFill>
              </a:rPr>
              <a:t>Good support in IDEs</a:t>
            </a:r>
          </a:p>
          <a:p>
            <a:r>
              <a:rPr lang="en-GB" dirty="0">
                <a:solidFill>
                  <a:schemeClr val="bg1"/>
                </a:solidFill>
              </a:rPr>
              <a:t>Possibility to generate “code diagram” from code</a:t>
            </a:r>
          </a:p>
          <a:p>
            <a:r>
              <a:rPr lang="en-GB" dirty="0">
                <a:solidFill>
                  <a:schemeClr val="bg1"/>
                </a:solidFill>
              </a:rPr>
              <a:t>Highly recommended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4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31C09D6E-A17F-B542-8E19-EB4FAA38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5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EE3F5-8DA2-184E-88E4-4BACAAB19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309" b="131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41454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Let's introduce ourselves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98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31C09D6E-A17F-B542-8E19-EB4FAA38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37345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Who of you use architecture metrics? </a:t>
            </a:r>
            <a:br>
              <a:rPr lang="en-US" sz="6000" dirty="0">
                <a:solidFill>
                  <a:srgbClr val="FFFFFF"/>
                </a:solidFill>
              </a:rPr>
            </a:b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Which one?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3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Code perspective:</a:t>
            </a:r>
          </a:p>
          <a:p>
            <a:r>
              <a:rPr lang="en-GB" dirty="0">
                <a:solidFill>
                  <a:schemeClr val="bg2"/>
                </a:solidFill>
              </a:rPr>
              <a:t>Component size (number of statements)</a:t>
            </a:r>
          </a:p>
          <a:p>
            <a:r>
              <a:rPr lang="en-GB" dirty="0">
                <a:solidFill>
                  <a:schemeClr val="bg2"/>
                </a:solidFill>
              </a:rPr>
              <a:t>Coupling </a:t>
            </a:r>
          </a:p>
          <a:p>
            <a:r>
              <a:rPr lang="en-GB" dirty="0">
                <a:solidFill>
                  <a:schemeClr val="bg2"/>
                </a:solidFill>
              </a:rPr>
              <a:t>Cohesion</a:t>
            </a:r>
          </a:p>
          <a:p>
            <a:r>
              <a:rPr lang="en-GB" dirty="0">
                <a:solidFill>
                  <a:schemeClr val="bg2"/>
                </a:solidFill>
              </a:rPr>
              <a:t>Complexity(cyclomatic complexity)</a:t>
            </a:r>
          </a:p>
        </p:txBody>
      </p:sp>
    </p:spTree>
    <p:extLst>
      <p:ext uri="{BB962C8B-B14F-4D97-AF65-F5344CB8AC3E}">
        <p14:creationId xmlns:p14="http://schemas.microsoft.com/office/powerpoint/2010/main" val="290626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But Managers love</a:t>
            </a:r>
          </a:p>
          <a:p>
            <a:r>
              <a:rPr lang="en-GB" dirty="0">
                <a:solidFill>
                  <a:schemeClr val="bg2"/>
                </a:solidFill>
              </a:rPr>
              <a:t>Bugs/incidents</a:t>
            </a:r>
          </a:p>
          <a:p>
            <a:r>
              <a:rPr lang="en-GB" dirty="0">
                <a:solidFill>
                  <a:schemeClr val="bg2"/>
                </a:solidFill>
              </a:rPr>
              <a:t>Time/Cost of implementing new feature</a:t>
            </a:r>
          </a:p>
          <a:p>
            <a:r>
              <a:rPr lang="en-GB" dirty="0">
                <a:solidFill>
                  <a:schemeClr val="bg2"/>
                </a:solidFill>
              </a:rPr>
              <a:t>Deployment frequency</a:t>
            </a:r>
          </a:p>
          <a:p>
            <a:r>
              <a:rPr lang="en-GB" dirty="0">
                <a:solidFill>
                  <a:schemeClr val="bg2"/>
                </a:solidFill>
              </a:rPr>
              <a:t>Security incidents</a:t>
            </a:r>
          </a:p>
          <a:p>
            <a:r>
              <a:rPr lang="en-GB" dirty="0">
                <a:solidFill>
                  <a:schemeClr val="bg2"/>
                </a:solidFill>
              </a:rPr>
              <a:t>Team velocity</a:t>
            </a:r>
          </a:p>
          <a:p>
            <a:r>
              <a:rPr lang="en-GB" dirty="0">
                <a:solidFill>
                  <a:schemeClr val="bg2"/>
                </a:solidFill>
              </a:rPr>
              <a:t>Cost of infrastructure</a:t>
            </a:r>
          </a:p>
          <a:p>
            <a:r>
              <a:rPr lang="en-GB" dirty="0">
                <a:solidFill>
                  <a:schemeClr val="bg2"/>
                </a:solidFill>
              </a:rPr>
              <a:t>Test coverage</a:t>
            </a: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Performance metrics</a:t>
            </a:r>
          </a:p>
          <a:p>
            <a:r>
              <a:rPr lang="en-GB" dirty="0">
                <a:solidFill>
                  <a:schemeClr val="bg2"/>
                </a:solidFill>
              </a:rPr>
              <a:t>Response time</a:t>
            </a:r>
          </a:p>
          <a:p>
            <a:r>
              <a:rPr lang="en-GB" dirty="0">
                <a:solidFill>
                  <a:schemeClr val="bg2"/>
                </a:solidFill>
              </a:rPr>
              <a:t>Throughput</a:t>
            </a:r>
          </a:p>
          <a:p>
            <a:r>
              <a:rPr lang="en-GB" dirty="0">
                <a:solidFill>
                  <a:schemeClr val="bg2"/>
                </a:solidFill>
              </a:rPr>
              <a:t>Up-time</a:t>
            </a:r>
          </a:p>
          <a:p>
            <a:r>
              <a:rPr lang="en-GB" dirty="0">
                <a:solidFill>
                  <a:schemeClr val="bg2"/>
                </a:solidFill>
              </a:rPr>
              <a:t>Requests per second</a:t>
            </a:r>
          </a:p>
          <a:p>
            <a:r>
              <a:rPr lang="en-GB" dirty="0">
                <a:solidFill>
                  <a:schemeClr val="bg2"/>
                </a:solidFill>
              </a:rPr>
              <a:t>CPU usage, latency, battery usage, data consumption, memory usage</a:t>
            </a:r>
          </a:p>
        </p:txBody>
      </p:sp>
    </p:spTree>
    <p:extLst>
      <p:ext uri="{BB962C8B-B14F-4D97-AF65-F5344CB8AC3E}">
        <p14:creationId xmlns:p14="http://schemas.microsoft.com/office/powerpoint/2010/main" val="29837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My advice:</a:t>
            </a:r>
          </a:p>
          <a:p>
            <a:r>
              <a:rPr lang="en-GB" dirty="0">
                <a:solidFill>
                  <a:schemeClr val="bg2"/>
                </a:solidFill>
              </a:rPr>
              <a:t>Remove technical debt – but remember about YAGNI</a:t>
            </a:r>
          </a:p>
          <a:p>
            <a:r>
              <a:rPr lang="en-GB" dirty="0">
                <a:solidFill>
                  <a:schemeClr val="bg2"/>
                </a:solidFill>
              </a:rPr>
              <a:t>Technical Debt = Cyclic dependencies and coupling</a:t>
            </a:r>
          </a:p>
          <a:p>
            <a:r>
              <a:rPr lang="en-GB" dirty="0">
                <a:solidFill>
                  <a:schemeClr val="bg2"/>
                </a:solidFill>
              </a:rPr>
              <a:t>Time of implementing new feature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Maybe it’s time to refactor?</a:t>
            </a:r>
          </a:p>
          <a:p>
            <a:r>
              <a:rPr lang="en-GB" dirty="0">
                <a:solidFill>
                  <a:schemeClr val="bg2"/>
                </a:solidFill>
              </a:rPr>
              <a:t>Fitness function</a:t>
            </a:r>
          </a:p>
        </p:txBody>
      </p:sp>
    </p:spTree>
    <p:extLst>
      <p:ext uri="{BB962C8B-B14F-4D97-AF65-F5344CB8AC3E}">
        <p14:creationId xmlns:p14="http://schemas.microsoft.com/office/powerpoint/2010/main" val="347372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31C09D6E-A17F-B542-8E19-EB4FAA38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Key Software Development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7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pl-PL" b="1" dirty="0">
                <a:solidFill>
                  <a:schemeClr val="bg1"/>
                </a:solidFill>
                <a:ea typeface="Roboto" panose="02000000000000000000" pitchFamily="2" charset="0"/>
              </a:rPr>
              <a:t>The Single-</a:t>
            </a:r>
            <a:r>
              <a:rPr lang="pl-PL" b="1" dirty="0" err="1">
                <a:solidFill>
                  <a:schemeClr val="bg1"/>
                </a:solidFill>
                <a:ea typeface="Roboto" panose="02000000000000000000" pitchFamily="2" charset="0"/>
              </a:rPr>
              <a:t>responsibility</a:t>
            </a:r>
            <a:r>
              <a:rPr lang="pl-PL" b="1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b="1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every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module,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class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function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have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responsibility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over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 single part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that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program's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functionality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and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encapsulate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that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part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Open–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closed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 Software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entities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...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be open for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extension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but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closed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modification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Liskov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substitution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</a:t>
            </a:r>
            <a:r>
              <a:rPr lang="en-GB" dirty="0">
                <a:solidFill>
                  <a:schemeClr val="bg1"/>
                </a:solidFill>
              </a:rPr>
              <a:t> enables you to replace objects of a parent class with objects of a subclass without breaking the application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Interface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segregation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 Many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client-specific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interfaces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better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than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one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general-purpose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interface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Dependency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inversion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Depend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upon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abstractions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[not]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concretions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SOLID</a:t>
            </a:r>
          </a:p>
        </p:txBody>
      </p:sp>
    </p:spTree>
    <p:extLst>
      <p:ext uri="{BB962C8B-B14F-4D97-AF65-F5344CB8AC3E}">
        <p14:creationId xmlns:p14="http://schemas.microsoft.com/office/powerpoint/2010/main" val="132599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2"/>
                </a:solidFill>
              </a:rPr>
              <a:t>Do not repeat yourself</a:t>
            </a: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1"/>
                </a:solidFill>
                <a:ea typeface="Roboto" panose="02000000000000000000" pitchFamily="2" charset="0"/>
              </a:rPr>
              <a:t>Automate everything</a:t>
            </a:r>
          </a:p>
          <a:p>
            <a:pPr>
              <a:buClr>
                <a:schemeClr val="accent1"/>
              </a:buClr>
            </a:pPr>
            <a:endParaRPr lang="pl-PL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30340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2"/>
                </a:solidFill>
              </a:rPr>
              <a:t>KISS</a:t>
            </a:r>
            <a:r>
              <a:rPr lang="en-GB" dirty="0">
                <a:solidFill>
                  <a:schemeClr val="bg2"/>
                </a:solidFill>
              </a:rPr>
              <a:t>, an acronym for </a:t>
            </a:r>
            <a:r>
              <a:rPr lang="en-GB" b="1" dirty="0">
                <a:solidFill>
                  <a:schemeClr val="bg2"/>
                </a:solidFill>
              </a:rPr>
              <a:t>keep it simple, stupid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a design principle noted by the </a:t>
            </a:r>
            <a:r>
              <a:rPr lang="en-GB" dirty="0">
                <a:solidFill>
                  <a:schemeClr val="bg2"/>
                </a:solidFill>
                <a:hlinkClick r:id="rId2" tooltip="U.S. Nav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U.S. Navy</a:t>
            </a:r>
            <a:r>
              <a:rPr lang="en-GB" dirty="0">
                <a:solidFill>
                  <a:schemeClr val="bg2"/>
                </a:solidFill>
              </a:rPr>
              <a:t> in 1960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KISS principle states that most systems work best if they are kept simple rather than made complicated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hlinkClick r:id="rId3" tooltip="Simplic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simplicity</a:t>
            </a:r>
            <a:r>
              <a:rPr lang="en-GB" dirty="0">
                <a:solidFill>
                  <a:schemeClr val="bg2"/>
                </a:solidFill>
              </a:rPr>
              <a:t> should be a key goal in </a:t>
            </a:r>
            <a:r>
              <a:rPr lang="en-GB" dirty="0">
                <a:solidFill>
                  <a:schemeClr val="bg2"/>
                </a:solidFill>
                <a:hlinkClick r:id="rId4" tooltip="Desig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KISS</a:t>
            </a:r>
          </a:p>
        </p:txBody>
      </p:sp>
    </p:spTree>
    <p:extLst>
      <p:ext uri="{BB962C8B-B14F-4D97-AF65-F5344CB8AC3E}">
        <p14:creationId xmlns:p14="http://schemas.microsoft.com/office/powerpoint/2010/main" val="232699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You aren't </a:t>
            </a:r>
            <a:r>
              <a:rPr lang="en-GB" dirty="0" err="1">
                <a:solidFill>
                  <a:schemeClr val="bg2"/>
                </a:solidFill>
              </a:rPr>
              <a:t>gonna</a:t>
            </a:r>
            <a:r>
              <a:rPr lang="en-GB" dirty="0">
                <a:solidFill>
                  <a:schemeClr val="bg2"/>
                </a:solidFill>
              </a:rPr>
              <a:t> need it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Probably the most important from Architecture perspective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YAGNI is a principle behind the XP practice of "do the simplest thing that could possibly work" (DTSTTCPW)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Used without continuous refactoring - lead to technical debt</a:t>
            </a:r>
          </a:p>
          <a:p>
            <a:pPr marL="0" indent="0">
              <a:buClr>
                <a:schemeClr val="accent1"/>
              </a:buClr>
              <a:buNone/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YAGNI</a:t>
            </a:r>
          </a:p>
        </p:txBody>
      </p:sp>
    </p:spTree>
    <p:extLst>
      <p:ext uri="{BB962C8B-B14F-4D97-AF65-F5344CB8AC3E}">
        <p14:creationId xmlns:p14="http://schemas.microsoft.com/office/powerpoint/2010/main" val="34217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ild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B461A9E2-7C92-E24A-928F-3F86D5DBB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Exercise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Agile metodology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4C1907E-8D79-AC46-A332-15ED81FA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13922"/>
            <a:ext cx="6780700" cy="46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416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Agile metodology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D6945DD-B848-B14B-8BF5-6E13B87D2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003" y="643466"/>
            <a:ext cx="670932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9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FE48DB60-1CF8-B047-9A7E-AE3A4263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15" b="119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Domain Driven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7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FE48DB60-1CF8-B047-9A7E-AE3A4263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15" b="119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1"/>
            <a:ext cx="9144000" cy="40413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“The most critical complexity of most </a:t>
            </a:r>
            <a:br>
              <a:rPr lang="en-GB" sz="6000" dirty="0"/>
            </a:br>
            <a:r>
              <a:rPr lang="en-GB" dirty="0"/>
              <a:t>software projects is understanding the </a:t>
            </a:r>
            <a:br>
              <a:rPr lang="en-GB" sz="6000" dirty="0"/>
            </a:br>
            <a:r>
              <a:rPr lang="en-GB" dirty="0"/>
              <a:t>business domain itself”</a:t>
            </a:r>
            <a:br>
              <a:rPr lang="en-GB" dirty="0"/>
            </a:br>
            <a:r>
              <a:rPr lang="en-GB" sz="2800" dirty="0"/>
              <a:t>- Eric Evans</a:t>
            </a:r>
            <a:endParaRPr lang="en-GB" sz="2800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6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Initially introduced and made popular by programmer Eric Evans in his 2004 book, </a:t>
            </a:r>
            <a:r>
              <a:rPr lang="en-GB" i="1" dirty="0">
                <a:solidFill>
                  <a:schemeClr val="bg1"/>
                </a:solidFill>
              </a:rPr>
              <a:t>Domain-Driven Design: Tackling Complexity in the Heart of Software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To define </a:t>
            </a:r>
            <a:r>
              <a:rPr lang="en-GB" dirty="0">
                <a:solidFill>
                  <a:schemeClr val="accent2"/>
                </a:solidFill>
              </a:rPr>
              <a:t>domain-driven design </a:t>
            </a:r>
            <a:r>
              <a:rPr lang="en-GB" dirty="0">
                <a:solidFill>
                  <a:schemeClr val="bg1"/>
                </a:solidFill>
              </a:rPr>
              <a:t>we should first establish what we mean by </a:t>
            </a:r>
            <a:r>
              <a:rPr lang="en-GB" dirty="0">
                <a:solidFill>
                  <a:schemeClr val="accent2"/>
                </a:solidFill>
              </a:rPr>
              <a:t>domain</a:t>
            </a:r>
            <a:r>
              <a:rPr lang="en-GB" dirty="0">
                <a:solidFill>
                  <a:schemeClr val="bg1"/>
                </a:solidFill>
              </a:rPr>
              <a:t> in this context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Domain is the “sphere of knowledge and activity around which the application logic revolves.”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Domain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Driven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8295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DDD focuses on three core principles: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Focus on the core domain and domain logic.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Base complex designs on models of the domain.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Constantly collaborate with domain experts, in order to improve the application model and resolve any emerging domain-related issues.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11748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DDD concepts: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Context: The setting in which a word or statement appears that determines its meaning. Statements about a model can only be understood in a context.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Model: A system of abstractions that describes selected aspects of a domain and can be used to solve problems related to that domain.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Ubiquitous Language: A language structured around the domain model and used by all team members to connect all the activities of the team with the software.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Bounded Context: A description of a boundary (typically a subsystem, or the work of a specific team) within which a particular model is defined and applicable.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31280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Entity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Value Object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Domain Event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Aggregate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Service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Repositories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Factories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3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Eases Communication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establishing ubiquitous language related to the domain model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Improves Flexibility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everything within the domain model will be based on an object and will, therefore, be quite modular and encapsulated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Emphasizes Domain Over Interface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Since DDD is building around the concepts of domain and what the domain experts within the project advise, DDD will often produce applications that are accurately suited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 pros</a:t>
            </a:r>
          </a:p>
        </p:txBody>
      </p:sp>
    </p:spTree>
    <p:extLst>
      <p:ext uri="{BB962C8B-B14F-4D97-AF65-F5344CB8AC3E}">
        <p14:creationId xmlns:p14="http://schemas.microsoft.com/office/powerpoint/2010/main" val="36446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Requires Robust Domain Expertise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Encourages Iterative Practices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Weak for Highly Technical Projects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Quite slow at the beginning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19010</TotalTime>
  <Words>2832</Words>
  <Application>Microsoft Macintosh PowerPoint</Application>
  <PresentationFormat>Widescreen</PresentationFormat>
  <Paragraphs>477</Paragraphs>
  <Slides>125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125</vt:i4>
      </vt:variant>
    </vt:vector>
  </HeadingPairs>
  <TitlesOfParts>
    <vt:vector size="131" baseType="lpstr">
      <vt:lpstr>Arial</vt:lpstr>
      <vt:lpstr>Calibri</vt:lpstr>
      <vt:lpstr>Calibri Light</vt:lpstr>
      <vt:lpstr>Roboto</vt:lpstr>
      <vt:lpstr>Roboto Medium</vt:lpstr>
      <vt:lpstr>Office Theme</vt:lpstr>
      <vt:lpstr>Software Architecture - Principles and Practices Part 1</vt:lpstr>
      <vt:lpstr>Agenda</vt:lpstr>
      <vt:lpstr>Agenda</vt:lpstr>
      <vt:lpstr>whoami</vt:lpstr>
      <vt:lpstr>Materials: presentations, sources etc.</vt:lpstr>
      <vt:lpstr>General rules of training</vt:lpstr>
      <vt:lpstr>General rules</vt:lpstr>
      <vt:lpstr>Let's introduce ourselves</vt:lpstr>
      <vt:lpstr>Exercise</vt:lpstr>
      <vt:lpstr>Exercise</vt:lpstr>
      <vt:lpstr>Exercise</vt:lpstr>
      <vt:lpstr>Software Architecture</vt:lpstr>
      <vt:lpstr>Software Architecture</vt:lpstr>
      <vt:lpstr>Software Architecture</vt:lpstr>
      <vt:lpstr>Software Architecture</vt:lpstr>
      <vt:lpstr>PowerPoint Presentation</vt:lpstr>
      <vt:lpstr>Software Architecture</vt:lpstr>
      <vt:lpstr>Software Architecture</vt:lpstr>
      <vt:lpstr>Software Architecture</vt:lpstr>
      <vt:lpstr>We need solution architect</vt:lpstr>
      <vt:lpstr>Types of Architecture</vt:lpstr>
      <vt:lpstr>Types of Architecture</vt:lpstr>
      <vt:lpstr>Application architecture</vt:lpstr>
      <vt:lpstr>Solution architecture</vt:lpstr>
      <vt:lpstr>System architecture</vt:lpstr>
      <vt:lpstr>Infrastructure architecture</vt:lpstr>
      <vt:lpstr>Software Architect</vt:lpstr>
      <vt:lpstr>Software Architect</vt:lpstr>
      <vt:lpstr>Try not to become Astronaut</vt:lpstr>
      <vt:lpstr>Try not to become Astronaut</vt:lpstr>
      <vt:lpstr>Company Culture in Context of Software Architecture</vt:lpstr>
      <vt:lpstr>Company culture</vt:lpstr>
      <vt:lpstr>“Everything in software architecture is a trade-off. ”  Law of Software Architecture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Conway’s Law - recap</vt:lpstr>
      <vt:lpstr>Architecture vs Design</vt:lpstr>
      <vt:lpstr>Architecture vs Design</vt:lpstr>
      <vt:lpstr>Architecture vs Design</vt:lpstr>
      <vt:lpstr>Architecture vs Design</vt:lpstr>
      <vt:lpstr>Analyzing Trade-Offs</vt:lpstr>
      <vt:lpstr>Analyzing Trade-Offs</vt:lpstr>
      <vt:lpstr>Understanding Architecture Drivers</vt:lpstr>
      <vt:lpstr>Understanding Architecture Drivers</vt:lpstr>
      <vt:lpstr>Understanding Architecture Drivers</vt:lpstr>
      <vt:lpstr>Understanding Architecture Drivers</vt:lpstr>
      <vt:lpstr>Architecture Guild</vt:lpstr>
      <vt:lpstr>Do you have architecture guild in your org?  How many people is on the call?</vt:lpstr>
      <vt:lpstr>Architecture Guild</vt:lpstr>
      <vt:lpstr>Architecture Guild</vt:lpstr>
      <vt:lpstr>Architecture Visualization</vt:lpstr>
      <vt:lpstr>Architecture Visualization</vt:lpstr>
      <vt:lpstr>UML</vt:lpstr>
      <vt:lpstr>BPMN</vt:lpstr>
      <vt:lpstr>Show me your architecture</vt:lpstr>
      <vt:lpstr>Show me your architecture</vt:lpstr>
      <vt:lpstr>Architecture Visualization</vt:lpstr>
      <vt:lpstr>Architecture Visualization</vt:lpstr>
      <vt:lpstr>PowerPoint Presentation</vt:lpstr>
      <vt:lpstr>PowerPoint Presentation</vt:lpstr>
      <vt:lpstr>PowerPoint Presentation</vt:lpstr>
      <vt:lpstr>PowerPoint Presentation</vt:lpstr>
      <vt:lpstr>Software Architecture</vt:lpstr>
      <vt:lpstr>Imagine that someone is building your house based on such plans</vt:lpstr>
      <vt:lpstr>C4 Model</vt:lpstr>
      <vt:lpstr>C4 Model</vt:lpstr>
      <vt:lpstr>C4 Model</vt:lpstr>
      <vt:lpstr>PowerPoint Presentation</vt:lpstr>
      <vt:lpstr>Context</vt:lpstr>
      <vt:lpstr>Component</vt:lpstr>
      <vt:lpstr>Container</vt:lpstr>
      <vt:lpstr>Code</vt:lpstr>
      <vt:lpstr>C4 model - resources</vt:lpstr>
      <vt:lpstr>C4 model - summary</vt:lpstr>
      <vt:lpstr>Architecture Metrics</vt:lpstr>
      <vt:lpstr>Who of you use architecture metrics?   Which one?</vt:lpstr>
      <vt:lpstr>Architecture metrics</vt:lpstr>
      <vt:lpstr>Architecture metrics</vt:lpstr>
      <vt:lpstr>Architecture metrics</vt:lpstr>
      <vt:lpstr>Architecture metrics</vt:lpstr>
      <vt:lpstr>Key Software Development Concepts</vt:lpstr>
      <vt:lpstr>SOLID</vt:lpstr>
      <vt:lpstr>DRY</vt:lpstr>
      <vt:lpstr>KISS</vt:lpstr>
      <vt:lpstr>YAGNI</vt:lpstr>
      <vt:lpstr>Use Agile metodology</vt:lpstr>
      <vt:lpstr>Use Agile metodology</vt:lpstr>
      <vt:lpstr>Domain Driven Design</vt:lpstr>
      <vt:lpstr>“The most critical complexity of most  software projects is understanding the  business domain itself” - Eric Evans</vt:lpstr>
      <vt:lpstr>Domain Driven Design</vt:lpstr>
      <vt:lpstr>DDD</vt:lpstr>
      <vt:lpstr>DDD</vt:lpstr>
      <vt:lpstr>DDD – building blocks</vt:lpstr>
      <vt:lpstr>DDD pros</vt:lpstr>
      <vt:lpstr>DDD cons</vt:lpstr>
      <vt:lpstr>Event Storming</vt:lpstr>
      <vt:lpstr>Event Storming – Mechanics of the workshop </vt:lpstr>
      <vt:lpstr>Who’s invited?</vt:lpstr>
      <vt:lpstr>The Place</vt:lpstr>
      <vt:lpstr>How does it look like?</vt:lpstr>
      <vt:lpstr>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Notation</vt:lpstr>
      <vt:lpstr>Tips and Trics</vt:lpstr>
      <vt:lpstr>Create working architecture guild</vt:lpstr>
      <vt:lpstr>Learn Domain Driven Design</vt:lpstr>
      <vt:lpstr>Use Events Storming</vt:lpstr>
      <vt:lpstr>Whiteboard Iteration vs Sprint iteration</vt:lpstr>
      <vt:lpstr>Use YAGNI principle</vt:lpstr>
      <vt:lpstr>Architecture Guild Meeting</vt:lpstr>
      <vt:lpstr>Architecture Katas</vt:lpstr>
      <vt:lpstr>Architecture Katas</vt:lpstr>
      <vt:lpstr>Summary of Part 1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72</cp:revision>
  <dcterms:created xsi:type="dcterms:W3CDTF">2020-09-15T23:33:47Z</dcterms:created>
  <dcterms:modified xsi:type="dcterms:W3CDTF">2021-09-18T22:06:22Z</dcterms:modified>
</cp:coreProperties>
</file>